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1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0" autoAdjust="0"/>
    <p:restoredTop sz="94643"/>
  </p:normalViewPr>
  <p:slideViewPr>
    <p:cSldViewPr snapToGrid="0" snapToObjects="1">
      <p:cViewPr varScale="1">
        <p:scale>
          <a:sx n="85" d="100"/>
          <a:sy n="85" d="100"/>
        </p:scale>
        <p:origin x="1363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9278" y="3666392"/>
            <a:ext cx="5196254" cy="1283677"/>
          </a:xfrm>
        </p:spPr>
        <p:txBody>
          <a:bodyPr anchor="b">
            <a:noAutofit/>
          </a:bodyPr>
          <a:lstStyle>
            <a:lvl1pPr algn="ctr">
              <a:defRPr sz="4500" b="1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9278" y="5178670"/>
            <a:ext cx="4848765" cy="4572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EBAFBFE-CF38-4C64-9837-F9B8F53259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9278" y="5794132"/>
            <a:ext cx="4848765" cy="918552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905607"/>
            <a:ext cx="1971675" cy="5271356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7733" y="905607"/>
            <a:ext cx="5800725" cy="527135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7948E56-EC85-4888-870E-BBAE0C144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7732" y="395654"/>
            <a:ext cx="8449406" cy="5802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05096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146" y="861646"/>
            <a:ext cx="8572500" cy="54600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163533" y="6559062"/>
            <a:ext cx="995729" cy="2989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81121AB0-F93E-B641-9B12-96D54E27D8A1}" type="datetimeFigureOut">
              <a:rPr lang="en-US" smtClean="0"/>
              <a:pPr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0147" y="6559062"/>
            <a:ext cx="6873386" cy="298938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9262" y="6550271"/>
            <a:ext cx="703384" cy="298937"/>
          </a:xfrm>
        </p:spPr>
        <p:txBody>
          <a:bodyPr/>
          <a:lstStyle>
            <a:lvl1pPr algn="r">
              <a:defRPr/>
            </a:lvl1pPr>
          </a:lstStyle>
          <a:p>
            <a:fld id="{834A3715-FC91-284B-8702-1BAEDE956EB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046285"/>
            <a:ext cx="3886200" cy="51306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046285"/>
            <a:ext cx="3886200" cy="513067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866777"/>
            <a:ext cx="7886700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732" y="16976"/>
            <a:ext cx="7526213" cy="5721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987426"/>
            <a:ext cx="4948877" cy="5307866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7732" y="987425"/>
            <a:ext cx="3271287" cy="53078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21AB0-F93E-B641-9B12-96D54E27D8A1}" type="datetimeFigureOut">
              <a:rPr lang="en-US" smtClean="0"/>
              <a:t>1/17/2022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A3715-FC91-284B-8702-1BAEDE956EB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7732" y="879230"/>
            <a:ext cx="8563706" cy="55127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1121AB0-F93E-B641-9B12-96D54E27D8A1}" type="datetimeFigureOut">
              <a:rPr lang="en-US" smtClean="0"/>
              <a:pPr/>
              <a:t>1/17/2022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34A3715-FC91-284B-8702-1BAEDE956EB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70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i="0" kern="12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366428-A012-4DE7-9781-72AB3F84E8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62538" y="2880360"/>
            <a:ext cx="5745599" cy="1283677"/>
          </a:xfrm>
        </p:spPr>
        <p:txBody>
          <a:bodyPr/>
          <a:lstStyle/>
          <a:p>
            <a:r>
              <a:rPr lang="en-US" sz="3200" dirty="0">
                <a:latin typeface="Helvetiva neue"/>
              </a:rPr>
              <a:t>BÁO CÁO ĐỒ ÁN 5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DDAF4B7-3B51-4334-9BFD-218DD49DB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142936"/>
            <a:ext cx="5274008" cy="969726"/>
          </a:xfrm>
        </p:spPr>
        <p:txBody>
          <a:bodyPr>
            <a:normAutofit/>
          </a:bodyPr>
          <a:lstStyle/>
          <a:p>
            <a:pPr algn="l"/>
            <a:r>
              <a:rPr lang="en-US" sz="1900" dirty="0">
                <a:latin typeface="Helvetiva neue"/>
              </a:rPr>
              <a:t>XÂY DỰNG ỨNG DỤNG WEBSITE QUẢN LÝ DẠY HỌC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6FB3839-B715-41C4-94DF-DFDDF25A7A8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6401" y="5651878"/>
            <a:ext cx="6289321" cy="12061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Helvetiva neue"/>
              </a:rPr>
              <a:t>GVHD: </a:t>
            </a:r>
            <a:r>
              <a:rPr lang="en-US" dirty="0" err="1">
                <a:solidFill>
                  <a:schemeClr val="tx1"/>
                </a:solidFill>
                <a:latin typeface="Helvetiva neue"/>
              </a:rPr>
              <a:t>Vũ</a:t>
            </a:r>
            <a:r>
              <a:rPr lang="en-US" dirty="0">
                <a:solidFill>
                  <a:schemeClr val="tx1"/>
                </a:solidFill>
                <a:latin typeface="Helvetiva neue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Helvetiva neue"/>
              </a:rPr>
              <a:t>Xuân</a:t>
            </a:r>
            <a:r>
              <a:rPr lang="en-US" dirty="0">
                <a:solidFill>
                  <a:schemeClr val="tx1"/>
                </a:solidFill>
                <a:latin typeface="Helvetiva neue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Helvetiva neue"/>
              </a:rPr>
              <a:t>Thắng</a:t>
            </a:r>
            <a:endParaRPr lang="en-US" dirty="0">
              <a:solidFill>
                <a:schemeClr val="tx1"/>
              </a:solidFill>
              <a:latin typeface="Helvetiva neue"/>
            </a:endParaRPr>
          </a:p>
          <a:p>
            <a:r>
              <a:rPr lang="en-US" dirty="0">
                <a:solidFill>
                  <a:schemeClr val="tx1"/>
                </a:solidFill>
                <a:latin typeface="Helvetiva neue"/>
              </a:rPr>
              <a:t>SVTH:  Lê Thanh Ngọc </a:t>
            </a:r>
          </a:p>
          <a:p>
            <a:r>
              <a:rPr lang="en-US" dirty="0" err="1">
                <a:solidFill>
                  <a:schemeClr val="tx1"/>
                </a:solidFill>
                <a:latin typeface="Helvetiva neue"/>
              </a:rPr>
              <a:t>Lớp</a:t>
            </a:r>
            <a:r>
              <a:rPr lang="en-US" dirty="0">
                <a:solidFill>
                  <a:schemeClr val="tx1"/>
                </a:solidFill>
                <a:latin typeface="Helvetiva neue"/>
              </a:rPr>
              <a:t>:     101187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CF86525F-20F4-48EA-8DCE-542A06A074B9}"/>
              </a:ext>
            </a:extLst>
          </p:cNvPr>
          <p:cNvSpPr txBox="1">
            <a:spLocks noChangeArrowheads="1"/>
          </p:cNvSpPr>
          <p:nvPr/>
        </p:nvSpPr>
        <p:spPr>
          <a:xfrm>
            <a:off x="323850" y="-270269"/>
            <a:ext cx="8496300" cy="12223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b="1" i="0" kern="1200">
                <a:solidFill>
                  <a:schemeClr val="accent4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en-US" sz="2600" b="0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SƯ PHẠM KỸ THUẬT HƯNG YÊN </a:t>
            </a:r>
            <a:br>
              <a:rPr lang="vi-VN" altLang="en-US" sz="2600" b="0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vi-VN" altLang="en-US" sz="2600" dirty="0">
                <a:solidFill>
                  <a:schemeClr val="accent5">
                    <a:lumMod val="5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  <a:endParaRPr lang="en-US" altLang="en-US" sz="2600" dirty="0">
              <a:solidFill>
                <a:schemeClr val="accent5">
                  <a:lumMod val="50000"/>
                </a:schemeClr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303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9AB3F-0194-4C58-9AE3-F0C02A51D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bày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792781F-FE6B-4394-B67F-EB35509BEBC9}"/>
              </a:ext>
            </a:extLst>
          </p:cNvPr>
          <p:cNvGrpSpPr>
            <a:grpSpLocks/>
          </p:cNvGrpSpPr>
          <p:nvPr/>
        </p:nvGrpSpPr>
        <p:grpSpPr bwMode="auto">
          <a:xfrm>
            <a:off x="260597" y="1198926"/>
            <a:ext cx="762000" cy="665163"/>
            <a:chOff x="1110" y="2656"/>
            <a:chExt cx="1549" cy="1351"/>
          </a:xfrm>
        </p:grpSpPr>
        <p:sp>
          <p:nvSpPr>
            <p:cNvPr id="5" name="AutoShape 4">
              <a:extLst>
                <a:ext uri="{FF2B5EF4-FFF2-40B4-BE49-F238E27FC236}">
                  <a16:creationId xmlns:a16="http://schemas.microsoft.com/office/drawing/2014/main" id="{3FD7A465-1DC5-429E-8EED-2A3633018158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6" name="AutoShape 5">
              <a:extLst>
                <a:ext uri="{FF2B5EF4-FFF2-40B4-BE49-F238E27FC236}">
                  <a16:creationId xmlns:a16="http://schemas.microsoft.com/office/drawing/2014/main" id="{EE998E51-0140-4777-A98B-F8ADC2BE172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7" name="AutoShape 6">
              <a:extLst>
                <a:ext uri="{FF2B5EF4-FFF2-40B4-BE49-F238E27FC236}">
                  <a16:creationId xmlns:a16="http://schemas.microsoft.com/office/drawing/2014/main" id="{C80375CB-2C26-4CD7-9C86-FD4CAEF3D8D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EDD2D43-C7B2-496D-B6F1-45AF1CD03C0E}"/>
              </a:ext>
            </a:extLst>
          </p:cNvPr>
          <p:cNvGrpSpPr>
            <a:grpSpLocks/>
          </p:cNvGrpSpPr>
          <p:nvPr/>
        </p:nvGrpSpPr>
        <p:grpSpPr bwMode="auto">
          <a:xfrm>
            <a:off x="260597" y="2113326"/>
            <a:ext cx="762000" cy="665163"/>
            <a:chOff x="3174" y="2656"/>
            <a:chExt cx="1549" cy="1351"/>
          </a:xfrm>
        </p:grpSpPr>
        <p:sp>
          <p:nvSpPr>
            <p:cNvPr id="9" name="AutoShape 8">
              <a:extLst>
                <a:ext uri="{FF2B5EF4-FFF2-40B4-BE49-F238E27FC236}">
                  <a16:creationId xmlns:a16="http://schemas.microsoft.com/office/drawing/2014/main" id="{615DA784-AD7D-48DD-9BF0-352A0BB6711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10" name="AutoShape 9">
              <a:extLst>
                <a:ext uri="{FF2B5EF4-FFF2-40B4-BE49-F238E27FC236}">
                  <a16:creationId xmlns:a16="http://schemas.microsoft.com/office/drawing/2014/main" id="{012E7D42-538B-4EBA-8DB7-93222EF236E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11" name="AutoShape 10">
              <a:extLst>
                <a:ext uri="{FF2B5EF4-FFF2-40B4-BE49-F238E27FC236}">
                  <a16:creationId xmlns:a16="http://schemas.microsoft.com/office/drawing/2014/main" id="{7CFA266B-8E99-40C4-B402-7722586278D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12" name="Line 11">
            <a:extLst>
              <a:ext uri="{FF2B5EF4-FFF2-40B4-BE49-F238E27FC236}">
                <a16:creationId xmlns:a16="http://schemas.microsoft.com/office/drawing/2014/main" id="{7F8D597B-7D50-46D0-8356-3060E35773AE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409" y="1808526"/>
            <a:ext cx="6237288" cy="4763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12">
            <a:extLst>
              <a:ext uri="{FF2B5EF4-FFF2-40B4-BE49-F238E27FC236}">
                <a16:creationId xmlns:a16="http://schemas.microsoft.com/office/drawing/2014/main" id="{5D36B7E6-634D-455C-BC79-45BBC387FC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5784" y="1275126"/>
            <a:ext cx="5607050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vi-VN" altLang="en-US" sz="2400" dirty="0"/>
              <a:t>Lý do </a:t>
            </a:r>
            <a:r>
              <a:rPr lang="vi-VN" altLang="en-US" sz="2400" dirty="0" err="1"/>
              <a:t>chọn</a:t>
            </a:r>
            <a:r>
              <a:rPr lang="vi-VN" altLang="en-US" sz="2400" dirty="0"/>
              <a:t> </a:t>
            </a:r>
            <a:r>
              <a:rPr lang="vi-VN" altLang="en-US" sz="2400" dirty="0" err="1"/>
              <a:t>đề</a:t>
            </a:r>
            <a:r>
              <a:rPr lang="vi-VN" altLang="en-US" sz="2400" dirty="0"/>
              <a:t> </a:t>
            </a:r>
            <a:r>
              <a:rPr lang="vi-VN" altLang="en-US" sz="2400" dirty="0" err="1"/>
              <a:t>tài</a:t>
            </a:r>
            <a:r>
              <a:rPr lang="vi-VN" altLang="en-US" sz="2400" dirty="0"/>
              <a:t>, </a:t>
            </a:r>
            <a:r>
              <a:rPr lang="vi-VN" altLang="en-US" sz="2400" dirty="0" err="1"/>
              <a:t>mục</a:t>
            </a:r>
            <a:r>
              <a:rPr lang="vi-VN" altLang="en-US" sz="2400" dirty="0"/>
              <a:t> </a:t>
            </a:r>
            <a:r>
              <a:rPr lang="vi-VN" altLang="en-US" sz="2400" dirty="0" err="1"/>
              <a:t>đích</a:t>
            </a:r>
            <a:r>
              <a:rPr lang="vi-VN" altLang="en-US" sz="2400" dirty="0"/>
              <a:t> </a:t>
            </a:r>
            <a:r>
              <a:rPr lang="vi-VN" altLang="en-US" sz="2400" dirty="0" err="1"/>
              <a:t>và</a:t>
            </a:r>
            <a:r>
              <a:rPr lang="vi-VN" altLang="en-US" sz="2400" dirty="0"/>
              <a:t> yêu </a:t>
            </a:r>
            <a:r>
              <a:rPr lang="vi-VN" altLang="en-US" sz="2400" dirty="0" err="1"/>
              <a:t>cầu</a:t>
            </a:r>
            <a:r>
              <a:rPr lang="vi-VN" altLang="en-US" sz="2400" dirty="0"/>
              <a:t> </a:t>
            </a:r>
            <a:endParaRPr lang="en-US" altLang="en-US" sz="2400" dirty="0"/>
          </a:p>
        </p:txBody>
      </p:sp>
      <p:sp>
        <p:nvSpPr>
          <p:cNvPr id="14" name="Text Box 13">
            <a:extLst>
              <a:ext uri="{FF2B5EF4-FFF2-40B4-BE49-F238E27FC236}">
                <a16:creationId xmlns:a16="http://schemas.microsoft.com/office/drawing/2014/main" id="{E21E13ED-9C6E-4ABE-BB93-B807A75D952C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82847" y="1297351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4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5" name="Line 14">
            <a:extLst>
              <a:ext uri="{FF2B5EF4-FFF2-40B4-BE49-F238E27FC236}">
                <a16:creationId xmlns:a16="http://schemas.microsoft.com/office/drawing/2014/main" id="{C3B39927-7917-45CA-B32E-BE55E32EE2C1}"/>
              </a:ext>
            </a:extLst>
          </p:cNvPr>
          <p:cNvSpPr>
            <a:spLocks noChangeShapeType="1"/>
          </p:cNvSpPr>
          <p:nvPr/>
        </p:nvSpPr>
        <p:spPr bwMode="auto">
          <a:xfrm>
            <a:off x="832097" y="2747321"/>
            <a:ext cx="6102350" cy="4763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Text Box 16">
            <a:extLst>
              <a:ext uri="{FF2B5EF4-FFF2-40B4-BE49-F238E27FC236}">
                <a16:creationId xmlns:a16="http://schemas.microsoft.com/office/drawing/2014/main" id="{356F0F3A-6BD3-4D63-88D1-B2C16C68542B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82847" y="2211751"/>
            <a:ext cx="35401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400" b="1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AB35FAC-28F7-4B65-9666-4740563C285E}"/>
              </a:ext>
            </a:extLst>
          </p:cNvPr>
          <p:cNvGrpSpPr>
            <a:grpSpLocks/>
          </p:cNvGrpSpPr>
          <p:nvPr/>
        </p:nvGrpSpPr>
        <p:grpSpPr bwMode="auto">
          <a:xfrm>
            <a:off x="260597" y="3005501"/>
            <a:ext cx="762000" cy="665163"/>
            <a:chOff x="1110" y="2656"/>
            <a:chExt cx="1549" cy="1351"/>
          </a:xfrm>
        </p:grpSpPr>
        <p:sp>
          <p:nvSpPr>
            <p:cNvPr id="19" name="AutoShape 18">
              <a:extLst>
                <a:ext uri="{FF2B5EF4-FFF2-40B4-BE49-F238E27FC236}">
                  <a16:creationId xmlns:a16="http://schemas.microsoft.com/office/drawing/2014/main" id="{58FA339E-383D-4447-9076-3EC24957092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20" name="AutoShape 19">
              <a:extLst>
                <a:ext uri="{FF2B5EF4-FFF2-40B4-BE49-F238E27FC236}">
                  <a16:creationId xmlns:a16="http://schemas.microsoft.com/office/drawing/2014/main" id="{B29E77E9-FDC8-43A2-8BD5-BEF7E3379AC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21" name="AutoShape 20">
              <a:extLst>
                <a:ext uri="{FF2B5EF4-FFF2-40B4-BE49-F238E27FC236}">
                  <a16:creationId xmlns:a16="http://schemas.microsoft.com/office/drawing/2014/main" id="{6FBD9B41-4B84-4FA3-9512-CA76E494784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91A6A1C-8E68-4E95-9383-07B1A5D80223}"/>
              </a:ext>
            </a:extLst>
          </p:cNvPr>
          <p:cNvGrpSpPr>
            <a:grpSpLocks/>
          </p:cNvGrpSpPr>
          <p:nvPr/>
        </p:nvGrpSpPr>
        <p:grpSpPr bwMode="auto">
          <a:xfrm>
            <a:off x="260597" y="3919901"/>
            <a:ext cx="762000" cy="665163"/>
            <a:chOff x="3174" y="2656"/>
            <a:chExt cx="1549" cy="1351"/>
          </a:xfrm>
        </p:grpSpPr>
        <p:sp>
          <p:nvSpPr>
            <p:cNvPr id="23" name="AutoShape 22">
              <a:extLst>
                <a:ext uri="{FF2B5EF4-FFF2-40B4-BE49-F238E27FC236}">
                  <a16:creationId xmlns:a16="http://schemas.microsoft.com/office/drawing/2014/main" id="{D8A44C1A-F24B-476E-BB92-42B53734D3B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24" name="AutoShape 23">
              <a:extLst>
                <a:ext uri="{FF2B5EF4-FFF2-40B4-BE49-F238E27FC236}">
                  <a16:creationId xmlns:a16="http://schemas.microsoft.com/office/drawing/2014/main" id="{FCB781FE-C821-4233-90C2-FEC80450F4A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25" name="AutoShape 24">
              <a:extLst>
                <a:ext uri="{FF2B5EF4-FFF2-40B4-BE49-F238E27FC236}">
                  <a16:creationId xmlns:a16="http://schemas.microsoft.com/office/drawing/2014/main" id="{B6E95909-D90D-4623-8212-B4A49D395E7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1">
                    <a:gamma/>
                    <a:shade val="46275"/>
                    <a:invGamma/>
                  </a:schemeClr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26" name="Line 25">
            <a:extLst>
              <a:ext uri="{FF2B5EF4-FFF2-40B4-BE49-F238E27FC236}">
                <a16:creationId xmlns:a16="http://schemas.microsoft.com/office/drawing/2014/main" id="{48DB0575-495A-41F7-B800-8E9F1BF4BD0E}"/>
              </a:ext>
            </a:extLst>
          </p:cNvPr>
          <p:cNvSpPr>
            <a:spLocks noChangeShapeType="1"/>
          </p:cNvSpPr>
          <p:nvPr/>
        </p:nvSpPr>
        <p:spPr bwMode="auto">
          <a:xfrm>
            <a:off x="836859" y="3656958"/>
            <a:ext cx="5157788" cy="4763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" name="Text Box 27">
            <a:extLst>
              <a:ext uri="{FF2B5EF4-FFF2-40B4-BE49-F238E27FC236}">
                <a16:creationId xmlns:a16="http://schemas.microsoft.com/office/drawing/2014/main" id="{D60ECFE9-1142-4237-904E-20AAE2200C50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78084" y="3103926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4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9" name="Line 28">
            <a:extLst>
              <a:ext uri="{FF2B5EF4-FFF2-40B4-BE49-F238E27FC236}">
                <a16:creationId xmlns:a16="http://schemas.microsoft.com/office/drawing/2014/main" id="{3EF508D4-7FE6-4D5F-8770-CE2544089017}"/>
              </a:ext>
            </a:extLst>
          </p:cNvPr>
          <p:cNvSpPr>
            <a:spLocks noChangeShapeType="1"/>
          </p:cNvSpPr>
          <p:nvPr/>
        </p:nvSpPr>
        <p:spPr bwMode="auto">
          <a:xfrm>
            <a:off x="836860" y="4529502"/>
            <a:ext cx="2970214" cy="0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" name="Text Box 29">
            <a:extLst>
              <a:ext uri="{FF2B5EF4-FFF2-40B4-BE49-F238E27FC236}">
                <a16:creationId xmlns:a16="http://schemas.microsoft.com/office/drawing/2014/main" id="{B0A83045-8E51-4934-8216-D933FFF86B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5784" y="3215636"/>
            <a:ext cx="694453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vi-VN" altLang="en-US" sz="2400" dirty="0" err="1"/>
              <a:t>Kết</a:t>
            </a:r>
            <a:r>
              <a:rPr lang="vi-VN" altLang="en-US" sz="2400" dirty="0"/>
              <a:t> </a:t>
            </a:r>
            <a:r>
              <a:rPr lang="vi-VN" altLang="en-US" sz="2400" dirty="0" err="1"/>
              <a:t>quả</a:t>
            </a:r>
            <a:r>
              <a:rPr lang="vi-VN" altLang="en-US" sz="2400" dirty="0"/>
              <a:t> chương </a:t>
            </a:r>
            <a:r>
              <a:rPr lang="vi-VN" altLang="en-US" sz="2400" dirty="0" err="1"/>
              <a:t>trình</a:t>
            </a:r>
            <a:r>
              <a:rPr lang="en-US" altLang="en-US" sz="2400" dirty="0"/>
              <a:t>(bao </a:t>
            </a:r>
            <a:r>
              <a:rPr lang="en-US" altLang="en-US" sz="2400" dirty="0" err="1"/>
              <a:t>gồm</a:t>
            </a:r>
            <a:r>
              <a:rPr lang="en-US" altLang="en-US" sz="2400" dirty="0"/>
              <a:t> </a:t>
            </a:r>
            <a:r>
              <a:rPr lang="en-US" altLang="en-US" sz="2400" dirty="0" err="1"/>
              <a:t>các</a:t>
            </a:r>
            <a:r>
              <a:rPr lang="en-US" altLang="en-US" sz="2400" dirty="0"/>
              <a:t> </a:t>
            </a:r>
            <a:r>
              <a:rPr lang="en-US" altLang="en-US" sz="2400" dirty="0" err="1"/>
              <a:t>chức</a:t>
            </a:r>
            <a:r>
              <a:rPr lang="en-US" altLang="en-US" sz="2400" dirty="0"/>
              <a:t> </a:t>
            </a:r>
            <a:r>
              <a:rPr lang="en-US" altLang="en-US" sz="2400" dirty="0" err="1"/>
              <a:t>năng</a:t>
            </a:r>
            <a:r>
              <a:rPr lang="en-US" altLang="en-US" sz="2400" dirty="0"/>
              <a:t> </a:t>
            </a:r>
            <a:r>
              <a:rPr lang="en-US" altLang="en-US" sz="2400" dirty="0" err="1"/>
              <a:t>gì</a:t>
            </a:r>
            <a:r>
              <a:rPr lang="en-US" altLang="en-US" sz="2400" dirty="0"/>
              <a:t>)</a:t>
            </a:r>
          </a:p>
        </p:txBody>
      </p:sp>
      <p:sp>
        <p:nvSpPr>
          <p:cNvPr id="31" name="Text Box 30">
            <a:extLst>
              <a:ext uri="{FF2B5EF4-FFF2-40B4-BE49-F238E27FC236}">
                <a16:creationId xmlns:a16="http://schemas.microsoft.com/office/drawing/2014/main" id="{BC26E371-437A-4587-B9FF-4952BD7179C2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78084" y="4018326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sz="2400" b="1">
                <a:solidFill>
                  <a:schemeClr val="bg1"/>
                </a:solidFill>
              </a:rPr>
              <a:t>4</a:t>
            </a:r>
          </a:p>
        </p:txBody>
      </p:sp>
      <p:grpSp>
        <p:nvGrpSpPr>
          <p:cNvPr id="32" name="Group 3">
            <a:extLst>
              <a:ext uri="{FF2B5EF4-FFF2-40B4-BE49-F238E27FC236}">
                <a16:creationId xmlns:a16="http://schemas.microsoft.com/office/drawing/2014/main" id="{912AC60B-7A90-4649-B12D-EBC10781CE33}"/>
              </a:ext>
            </a:extLst>
          </p:cNvPr>
          <p:cNvGrpSpPr>
            <a:grpSpLocks/>
          </p:cNvGrpSpPr>
          <p:nvPr/>
        </p:nvGrpSpPr>
        <p:grpSpPr bwMode="auto">
          <a:xfrm>
            <a:off x="260597" y="4826364"/>
            <a:ext cx="762000" cy="665162"/>
            <a:chOff x="1110" y="2656"/>
            <a:chExt cx="1549" cy="1351"/>
          </a:xfrm>
        </p:grpSpPr>
        <p:sp>
          <p:nvSpPr>
            <p:cNvPr id="33" name="AutoShape 4">
              <a:extLst>
                <a:ext uri="{FF2B5EF4-FFF2-40B4-BE49-F238E27FC236}">
                  <a16:creationId xmlns:a16="http://schemas.microsoft.com/office/drawing/2014/main" id="{00800AE6-6636-4306-AA00-8C7618A77C2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34" name="AutoShape 5">
              <a:extLst>
                <a:ext uri="{FF2B5EF4-FFF2-40B4-BE49-F238E27FC236}">
                  <a16:creationId xmlns:a16="http://schemas.microsoft.com/office/drawing/2014/main" id="{8916E4C0-E614-4893-86D0-BFB5027585D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anose="05000000000000000000" pitchFamily="2" charset="2"/>
                <a:buChar char="§"/>
                <a:defRPr sz="32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anose="05000000000000000000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US" altLang="en-US" sz="1800"/>
            </a:p>
          </p:txBody>
        </p:sp>
        <p:sp>
          <p:nvSpPr>
            <p:cNvPr id="35" name="AutoShape 6">
              <a:extLst>
                <a:ext uri="{FF2B5EF4-FFF2-40B4-BE49-F238E27FC236}">
                  <a16:creationId xmlns:a16="http://schemas.microsoft.com/office/drawing/2014/main" id="{569F7D61-1A53-4C95-AC0C-E3AB19F4BD5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6"/>
                <a:gd name="vf" fmla="val 115470"/>
              </a:avLst>
            </a:prstGeom>
            <a:gradFill rotWithShape="1">
              <a:gsLst>
                <a:gs pos="0">
                  <a:schemeClr val="accent2">
                    <a:gamma/>
                    <a:shade val="46275"/>
                    <a:invGamma/>
                  </a:schemeClr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36" name="Line 11">
            <a:extLst>
              <a:ext uri="{FF2B5EF4-FFF2-40B4-BE49-F238E27FC236}">
                <a16:creationId xmlns:a16="http://schemas.microsoft.com/office/drawing/2014/main" id="{8CFA27AC-DED9-49F3-AFA7-3D10F7683C3E}"/>
              </a:ext>
            </a:extLst>
          </p:cNvPr>
          <p:cNvSpPr>
            <a:spLocks noChangeShapeType="1"/>
          </p:cNvSpPr>
          <p:nvPr/>
        </p:nvSpPr>
        <p:spPr bwMode="auto">
          <a:xfrm>
            <a:off x="884716" y="5443887"/>
            <a:ext cx="3324225" cy="4762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7" name="Text Box 12">
            <a:extLst>
              <a:ext uri="{FF2B5EF4-FFF2-40B4-BE49-F238E27FC236}">
                <a16:creationId xmlns:a16="http://schemas.microsoft.com/office/drawing/2014/main" id="{F369134D-6837-4291-AC2A-A2B80E3D10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5784" y="4050658"/>
            <a:ext cx="1381125" cy="461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vi-VN" altLang="en-US" sz="2400" dirty="0" err="1"/>
              <a:t>Tổng</a:t>
            </a:r>
            <a:r>
              <a:rPr lang="vi-VN" altLang="en-US" sz="2400" dirty="0"/>
              <a:t> </a:t>
            </a:r>
            <a:r>
              <a:rPr lang="vi-VN" altLang="en-US" sz="2400" dirty="0" err="1"/>
              <a:t>kết</a:t>
            </a:r>
            <a:endParaRPr lang="en-US" altLang="en-US" sz="2400" dirty="0"/>
          </a:p>
        </p:txBody>
      </p:sp>
      <p:sp>
        <p:nvSpPr>
          <p:cNvPr id="38" name="Text Box 13">
            <a:extLst>
              <a:ext uri="{FF2B5EF4-FFF2-40B4-BE49-F238E27FC236}">
                <a16:creationId xmlns:a16="http://schemas.microsoft.com/office/drawing/2014/main" id="{61819F63-5AD4-45F1-87F2-1170E76817BB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478084" y="4927964"/>
            <a:ext cx="3556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vi-VN" altLang="en-US" sz="2400" b="1">
                <a:solidFill>
                  <a:schemeClr val="bg1"/>
                </a:solidFill>
              </a:rPr>
              <a:t>5</a:t>
            </a:r>
            <a:endParaRPr lang="en-US" altLang="en-US" sz="2400" b="1">
              <a:solidFill>
                <a:schemeClr val="bg1"/>
              </a:solidFill>
            </a:endParaRPr>
          </a:p>
        </p:txBody>
      </p:sp>
      <p:sp>
        <p:nvSpPr>
          <p:cNvPr id="39" name="Text Box 26">
            <a:extLst>
              <a:ext uri="{FF2B5EF4-FFF2-40B4-BE49-F238E27FC236}">
                <a16:creationId xmlns:a16="http://schemas.microsoft.com/office/drawing/2014/main" id="{6D06C5D5-5443-49F6-8094-6B6B0D9D41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8992" y="2284565"/>
            <a:ext cx="4597400" cy="461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vi-VN" altLang="en-US" sz="2400" dirty="0"/>
              <a:t> Phân </a:t>
            </a:r>
            <a:r>
              <a:rPr lang="vi-VN" altLang="en-US" sz="2400" dirty="0" err="1"/>
              <a:t>tích</a:t>
            </a:r>
            <a:r>
              <a:rPr lang="vi-VN" altLang="en-US" sz="2400" dirty="0"/>
              <a:t> </a:t>
            </a:r>
            <a:r>
              <a:rPr lang="vi-VN" altLang="en-US" sz="2400" dirty="0" err="1"/>
              <a:t>và</a:t>
            </a:r>
            <a:r>
              <a:rPr lang="vi-VN" altLang="en-US" sz="2400" dirty="0"/>
              <a:t> </a:t>
            </a:r>
            <a:r>
              <a:rPr lang="vi-VN" altLang="en-US" sz="2400" dirty="0" err="1"/>
              <a:t>thiết</a:t>
            </a:r>
            <a:r>
              <a:rPr lang="vi-VN" altLang="en-US" sz="2400" dirty="0"/>
              <a:t> </a:t>
            </a:r>
            <a:r>
              <a:rPr lang="vi-VN" altLang="en-US" sz="2400" dirty="0" err="1"/>
              <a:t>kế</a:t>
            </a:r>
            <a:r>
              <a:rPr lang="vi-VN" altLang="en-US" sz="2400" dirty="0"/>
              <a:t> </a:t>
            </a:r>
            <a:r>
              <a:rPr lang="vi-VN" altLang="en-US" sz="2400" dirty="0" err="1"/>
              <a:t>hệ</a:t>
            </a:r>
            <a:r>
              <a:rPr lang="vi-VN" altLang="en-US" sz="2400" dirty="0"/>
              <a:t> </a:t>
            </a:r>
            <a:r>
              <a:rPr lang="vi-VN" altLang="en-US" sz="2400" dirty="0" err="1"/>
              <a:t>thống</a:t>
            </a:r>
            <a:r>
              <a:rPr lang="vi-VN" altLang="en-US" sz="2400" dirty="0"/>
              <a:t>   </a:t>
            </a:r>
            <a:endParaRPr lang="en-US" altLang="en-US" sz="2400" dirty="0"/>
          </a:p>
        </p:txBody>
      </p:sp>
      <p:sp>
        <p:nvSpPr>
          <p:cNvPr id="40" name="Text Box 12">
            <a:extLst>
              <a:ext uri="{FF2B5EF4-FFF2-40B4-BE49-F238E27FC236}">
                <a16:creationId xmlns:a16="http://schemas.microsoft.com/office/drawing/2014/main" id="{E08DDB2D-0953-49AF-ABC6-E609B10310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25783" y="4916245"/>
            <a:ext cx="229101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en-US" sz="2400" dirty="0"/>
              <a:t>Demo </a:t>
            </a:r>
            <a:r>
              <a:rPr lang="en-US" altLang="en-US" sz="2400" dirty="0" err="1"/>
              <a:t>hệ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thống</a:t>
            </a: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02205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4B847-A4B5-4F18-996F-D46C4CEE5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1.Lý do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,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đích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18B452-2033-4BB4-AFB7-819E2B1BEF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27" y="987280"/>
            <a:ext cx="4102217" cy="2307497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0F01A298-61F4-4150-9026-C4F595DD81AD}"/>
              </a:ext>
            </a:extLst>
          </p:cNvPr>
          <p:cNvSpPr txBox="1">
            <a:spLocks noChangeArrowheads="1"/>
          </p:cNvSpPr>
          <p:nvPr/>
        </p:nvSpPr>
        <p:spPr>
          <a:xfrm>
            <a:off x="34925" y="945158"/>
            <a:ext cx="7543800" cy="4925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  <a:defRPr/>
            </a:pP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vi-VN" altLang="en-US" sz="2000" b="1" dirty="0"/>
              <a:t>:</a:t>
            </a:r>
          </a:p>
          <a:p>
            <a:pPr>
              <a:buFontTx/>
              <a:buChar char="-"/>
              <a:defRPr/>
            </a:pP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sử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hệ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thống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dạy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học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qua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mạng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để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tăng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tốc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độ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truyền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tải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kiến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​​</a:t>
            </a:r>
            <a:r>
              <a:rPr lang="vi-VN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thức</a:t>
            </a:r>
            <a:r>
              <a:rPr lang="vi-VN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vi-V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vi-V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vi-VN" altLang="en-US" sz="2000" b="1" dirty="0"/>
          </a:p>
          <a:p>
            <a:pPr>
              <a:buFontTx/>
              <a:buChar char="-"/>
              <a:defRPr/>
            </a:pP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đích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xây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 G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iúp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vi-V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alt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Symbol"/>
            </a:endParaRPr>
          </a:p>
          <a:p>
            <a:pPr>
              <a:buFont typeface="Symbol" panose="05050102010706020507" pitchFamily="18" charset="2"/>
              <a:buChar char="®"/>
              <a:defRPr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Tiết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kiệm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thời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gian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và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công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sức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.....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  <a:sym typeface="Symbol"/>
            </a:endParaRPr>
          </a:p>
          <a:p>
            <a:pPr>
              <a:buFont typeface="Symbol" panose="05050102010706020507" pitchFamily="18" charset="2"/>
              <a:buChar char="®"/>
              <a:defRPr/>
            </a:pPr>
            <a:endParaRPr lang="vi-VN" altLang="en-US" sz="2000" b="1" dirty="0">
              <a:latin typeface="Times New Roman" panose="02020603050405020304" pitchFamily="18" charset="0"/>
              <a:cs typeface="Times New Roman" panose="02020603050405020304" pitchFamily="18" charset="0"/>
              <a:sym typeface="Symbol"/>
            </a:endParaRPr>
          </a:p>
          <a:p>
            <a:pPr>
              <a:buFontTx/>
              <a:buChar char="-"/>
              <a:defRPr/>
            </a:pP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Yêu </a:t>
            </a:r>
            <a:r>
              <a:rPr lang="vi-VN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vi-VN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 Xây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dựng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Website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quản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lý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dạy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học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và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vi-VN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các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thông tin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liên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quan</a:t>
            </a: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.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vi-VN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 H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ướng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dẫn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người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dùng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sử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</a:t>
            </a:r>
            <a:r>
              <a:rPr lang="en-US" alt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dụng</a:t>
            </a: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.</a:t>
            </a:r>
            <a:endParaRPr lang="vi-V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br>
              <a:rPr lang="en-US" altLang="en-US" sz="2000" dirty="0">
                <a:solidFill>
                  <a:schemeClr val="tx2"/>
                </a:solidFill>
              </a:rPr>
            </a:br>
            <a:endParaRPr lang="en-US" alt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557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8120D-A0D8-4882-B4CB-5E2995806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5" name="AutoShape 10">
            <a:extLst>
              <a:ext uri="{FF2B5EF4-FFF2-40B4-BE49-F238E27FC236}">
                <a16:creationId xmlns:a16="http://schemas.microsoft.com/office/drawing/2014/main" id="{0361839A-2DD2-441A-AE5F-1010A4FCF9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1003" y="1068896"/>
            <a:ext cx="8120542" cy="4635618"/>
          </a:xfrm>
          <a:prstGeom prst="roundRect">
            <a:avLst>
              <a:gd name="adj" fmla="val 16667"/>
            </a:avLst>
          </a:prstGeom>
          <a:noFill/>
          <a:ln w="3810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tx2"/>
                    </a:gs>
                    <a:gs pos="100000">
                      <a:srgbClr val="9E9FCE"/>
                    </a:gs>
                  </a:gsLst>
                  <a:lin ang="5400000" scaled="1"/>
                </a:gra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endParaRPr lang="en-US" altLang="en-US" sz="1800">
              <a:latin typeface="Verdana" panose="020B0604030504040204" pitchFamily="34" charset="0"/>
            </a:endParaRPr>
          </a:p>
        </p:txBody>
      </p:sp>
      <p:sp>
        <p:nvSpPr>
          <p:cNvPr id="6" name="Text Box 11">
            <a:extLst>
              <a:ext uri="{FF2B5EF4-FFF2-40B4-BE49-F238E27FC236}">
                <a16:creationId xmlns:a16="http://schemas.microsoft.com/office/drawing/2014/main" id="{25265072-EE81-4C68-8D04-5297F1DF72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674" y="1297494"/>
            <a:ext cx="7625591" cy="372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tx2"/>
                    </a:gs>
                    <a:gs pos="100000">
                      <a:srgbClr val="9E9FCE"/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</a:pPr>
            <a:r>
              <a:rPr lang="en-US" altLang="en-US" b="1" dirty="0" err="1">
                <a:solidFill>
                  <a:srgbClr val="001D3A"/>
                </a:solidFill>
                <a:latin typeface="Verdana" panose="020B0604030504040204" pitchFamily="34" charset="0"/>
              </a:rPr>
              <a:t>Phân</a:t>
            </a:r>
            <a:r>
              <a:rPr lang="en-US" altLang="en-US" b="1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b="1" dirty="0" err="1">
                <a:solidFill>
                  <a:srgbClr val="001D3A"/>
                </a:solidFill>
                <a:latin typeface="Verdana" panose="020B0604030504040204" pitchFamily="34" charset="0"/>
              </a:rPr>
              <a:t>tích</a:t>
            </a:r>
            <a:r>
              <a:rPr lang="en-US" altLang="en-US" b="1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b="1" dirty="0" err="1">
                <a:solidFill>
                  <a:srgbClr val="001D3A"/>
                </a:solidFill>
                <a:latin typeface="Verdana" panose="020B0604030504040204" pitchFamily="34" charset="0"/>
              </a:rPr>
              <a:t>hệ</a:t>
            </a:r>
            <a:r>
              <a:rPr lang="en-US" altLang="en-US" b="1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b="1" dirty="0" err="1">
                <a:solidFill>
                  <a:srgbClr val="001D3A"/>
                </a:solidFill>
                <a:latin typeface="Verdana" panose="020B0604030504040204" pitchFamily="34" charset="0"/>
              </a:rPr>
              <a:t>thống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Pct val="60000"/>
              <a:buFontTx/>
              <a:buChar char="•"/>
            </a:pP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Quản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lý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lớp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học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Pct val="60000"/>
              <a:buFontTx/>
              <a:buChar char="•"/>
            </a:pP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Quản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lý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giáo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viên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Pct val="60000"/>
              <a:buFontTx/>
              <a:buChar char="•"/>
            </a:pP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Quản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lý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học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sinh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Pct val="60000"/>
              <a:buFontTx/>
              <a:buChar char="•"/>
            </a:pP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Quản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lý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file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đã</a:t>
            </a:r>
            <a:r>
              <a:rPr lang="vi-VN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vi-VN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upload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ClrTx/>
              <a:buSzPct val="60000"/>
              <a:buFontTx/>
              <a:buChar char="•"/>
            </a:pP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Quản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lý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học</a:t>
            </a:r>
            <a:r>
              <a:rPr lang="en-US" altLang="en-US" sz="2400" dirty="0">
                <a:solidFill>
                  <a:srgbClr val="001D3A"/>
                </a:solidFill>
                <a:latin typeface="Verdana" panose="020B0604030504040204" pitchFamily="34" charset="0"/>
              </a:rPr>
              <a:t> </a:t>
            </a:r>
            <a:r>
              <a:rPr lang="en-US" altLang="en-US" sz="2400" dirty="0" err="1">
                <a:solidFill>
                  <a:srgbClr val="001D3A"/>
                </a:solidFill>
                <a:latin typeface="Verdana" panose="020B0604030504040204" pitchFamily="34" charset="0"/>
              </a:rPr>
              <a:t>phần</a:t>
            </a: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  <a:p>
            <a:pPr algn="ctr">
              <a:spcBef>
                <a:spcPct val="0"/>
              </a:spcBef>
              <a:buClrTx/>
              <a:buSzPct val="60000"/>
              <a:buFont typeface="Wingdings" panose="05000000000000000000" pitchFamily="2" charset="2"/>
              <a:buNone/>
            </a:pPr>
            <a:endParaRPr lang="en-US" altLang="en-US" sz="2400" dirty="0">
              <a:solidFill>
                <a:srgbClr val="001D3A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28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46397-DB40-4760-A1FA-6CB00409C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</p:txBody>
      </p:sp>
      <p:sp>
        <p:nvSpPr>
          <p:cNvPr id="5" name="Chỗ dành sẵn cho Nội dung 4">
            <a:extLst>
              <a:ext uri="{FF2B5EF4-FFF2-40B4-BE49-F238E27FC236}">
                <a16:creationId xmlns:a16="http://schemas.microsoft.com/office/drawing/2014/main" id="{456C7117-232D-4FA6-99A5-41F33BD18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vi-V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DAE9ECF-02D8-435A-AD74-0F4C967A3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553" y="1724399"/>
            <a:ext cx="6938682" cy="436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9520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1BB21-55D3-43CA-BF5A-A855B1DBD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5C858582-0D7E-44D9-879D-62A964BA1D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08847" y="1649506"/>
            <a:ext cx="12227326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vi-VN"/>
          </a:p>
        </p:txBody>
      </p:sp>
      <p:graphicFrame>
        <p:nvGraphicFramePr>
          <p:cNvPr id="11" name="Đối tượng 10">
            <a:extLst>
              <a:ext uri="{FF2B5EF4-FFF2-40B4-BE49-F238E27FC236}">
                <a16:creationId xmlns:a16="http://schemas.microsoft.com/office/drawing/2014/main" id="{B3ECCF72-9E07-4877-9015-DD0F617286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3875035"/>
              </p:ext>
            </p:extLst>
          </p:nvPr>
        </p:nvGraphicFramePr>
        <p:xfrm>
          <a:off x="923365" y="1649505"/>
          <a:ext cx="7539317" cy="3998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Bitmap Image" r:id="rId3" imgW="14578323" imgH="6820491" progId="Paint.Picture.1">
                  <p:embed/>
                </p:oleObj>
              </mc:Choice>
              <mc:Fallback>
                <p:oleObj name="Bitmap Image" r:id="rId3" imgW="14578323" imgH="6820491" progId="Paint.Picture.1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23365" y="1649505"/>
                        <a:ext cx="7539317" cy="399825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0437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99E3-54B1-4A72-A629-D05FC54A1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Tổng</a:t>
            </a:r>
            <a:r>
              <a:rPr lang="en-US" dirty="0"/>
              <a:t> </a:t>
            </a:r>
            <a:r>
              <a:rPr lang="en-US" dirty="0" err="1"/>
              <a:t>kết</a:t>
            </a:r>
            <a:endParaRPr lang="en-US" dirty="0"/>
          </a:p>
        </p:txBody>
      </p:sp>
      <p:sp>
        <p:nvSpPr>
          <p:cNvPr id="9" name="TextBox 1">
            <a:extLst>
              <a:ext uri="{FF2B5EF4-FFF2-40B4-BE49-F238E27FC236}">
                <a16:creationId xmlns:a16="http://schemas.microsoft.com/office/drawing/2014/main" id="{2800D46C-CBA4-4A25-8C65-DCDDDCFA41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87" y="933406"/>
            <a:ext cx="33162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800" b="1" dirty="0" err="1"/>
              <a:t>Những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điểm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đã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đạt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được</a:t>
            </a:r>
            <a:r>
              <a:rPr lang="en-US" altLang="en-US" sz="1800" b="1" dirty="0"/>
              <a:t>:</a:t>
            </a:r>
          </a:p>
        </p:txBody>
      </p:sp>
      <p:sp>
        <p:nvSpPr>
          <p:cNvPr id="10" name="TextBox 2">
            <a:extLst>
              <a:ext uri="{FF2B5EF4-FFF2-40B4-BE49-F238E27FC236}">
                <a16:creationId xmlns:a16="http://schemas.microsoft.com/office/drawing/2014/main" id="{171D689F-5615-4026-82F4-9AE48B9F57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349" y="1317581"/>
            <a:ext cx="4679950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en-US" sz="1800" dirty="0"/>
              <a:t>Giao </a:t>
            </a:r>
            <a:r>
              <a:rPr lang="en-US" altLang="en-US" sz="1800" dirty="0" err="1"/>
              <a:t>diện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gần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gũi</a:t>
            </a:r>
            <a:r>
              <a:rPr lang="en-US" altLang="en-US" sz="1800" dirty="0"/>
              <a:t>, </a:t>
            </a:r>
            <a:r>
              <a:rPr lang="en-US" altLang="en-US" sz="1800" dirty="0" err="1"/>
              <a:t>trực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quan</a:t>
            </a:r>
            <a:r>
              <a:rPr lang="en-US" altLang="en-US" sz="1800" dirty="0"/>
              <a:t>, </a:t>
            </a:r>
            <a:r>
              <a:rPr lang="en-US" altLang="en-US" sz="1800" dirty="0" err="1"/>
              <a:t>hài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hòa</a:t>
            </a:r>
            <a:r>
              <a:rPr lang="en-US" altLang="en-US" sz="1800" dirty="0"/>
              <a:t>, </a:t>
            </a:r>
            <a:r>
              <a:rPr lang="en-US" altLang="en-US" sz="1800" dirty="0" err="1"/>
              <a:t>dễ</a:t>
            </a:r>
            <a:r>
              <a:rPr lang="en-US" altLang="en-US" sz="1800" dirty="0"/>
              <a:t> </a:t>
            </a:r>
            <a:r>
              <a:rPr lang="en-US" altLang="en-US" sz="1800" dirty="0" err="1"/>
              <a:t>sử</a:t>
            </a:r>
            <a:r>
              <a:rPr lang="en-US" altLang="en-US" sz="1800" dirty="0"/>
              <a:t> </a:t>
            </a:r>
            <a:r>
              <a:rPr lang="en-US" altLang="en-US" sz="1800" dirty="0" err="1"/>
              <a:t>dụng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với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người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dùng</a:t>
            </a:r>
            <a:r>
              <a:rPr lang="en-US" altLang="en-US" sz="1800" dirty="0"/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buClrTx/>
              <a:buFont typeface="Wingdings" panose="05000000000000000000" pitchFamily="2" charset="2"/>
              <a:buChar char="ü"/>
            </a:pPr>
            <a:r>
              <a:rPr lang="en-US" altLang="en-US" sz="1800" dirty="0"/>
              <a:t>Website </a:t>
            </a:r>
            <a:r>
              <a:rPr lang="en-US" altLang="en-US" sz="1800" dirty="0" err="1"/>
              <a:t>đã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đáp</a:t>
            </a:r>
            <a:r>
              <a:rPr lang="en-US" altLang="en-US" sz="1800" dirty="0"/>
              <a:t> </a:t>
            </a:r>
            <a:r>
              <a:rPr lang="en-US" altLang="en-US" sz="1800" dirty="0" err="1"/>
              <a:t>ứng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được</a:t>
            </a:r>
            <a:r>
              <a:rPr lang="en-US" altLang="en-US" sz="1800" dirty="0"/>
              <a:t> 1 </a:t>
            </a:r>
            <a:r>
              <a:rPr lang="en-US" altLang="en-US" sz="1800" dirty="0" err="1"/>
              <a:t>số</a:t>
            </a:r>
            <a:r>
              <a:rPr lang="en-US" altLang="en-US" sz="1800" dirty="0"/>
              <a:t> </a:t>
            </a:r>
            <a:r>
              <a:rPr lang="en-US" altLang="en-US" sz="1800" dirty="0" err="1"/>
              <a:t>yêu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cầu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xử</a:t>
            </a:r>
            <a:r>
              <a:rPr lang="en-US" altLang="en-US" sz="1800" dirty="0"/>
              <a:t> </a:t>
            </a:r>
            <a:r>
              <a:rPr lang="en-US" altLang="en-US" sz="1800" dirty="0" err="1"/>
              <a:t>lý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nghiệp</a:t>
            </a:r>
            <a:r>
              <a:rPr lang="en-US" altLang="en-US" sz="1800" dirty="0"/>
              <a:t> </a:t>
            </a:r>
            <a:r>
              <a:rPr lang="en-US" altLang="en-US" sz="1800" dirty="0" err="1"/>
              <a:t>vụ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cơ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bản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như</a:t>
            </a:r>
            <a:r>
              <a:rPr lang="en-US" altLang="en-US" sz="1800" dirty="0"/>
              <a:t> </a:t>
            </a:r>
            <a:r>
              <a:rPr lang="en-US" altLang="en-US" sz="1800" dirty="0" err="1"/>
              <a:t>quản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lý</a:t>
            </a:r>
            <a:r>
              <a:rPr lang="en-US" altLang="en-US" sz="1800" dirty="0"/>
              <a:t> </a:t>
            </a:r>
            <a:r>
              <a:rPr lang="en-US" altLang="en-US" sz="1800" dirty="0" err="1"/>
              <a:t>học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sinh</a:t>
            </a:r>
            <a:r>
              <a:rPr lang="en-US" altLang="en-US" sz="1800" dirty="0"/>
              <a:t>, </a:t>
            </a:r>
            <a:r>
              <a:rPr lang="en-US" altLang="en-US" sz="1800" dirty="0" err="1"/>
              <a:t>giáo</a:t>
            </a:r>
            <a:r>
              <a:rPr lang="en-US" altLang="en-US" sz="1800" dirty="0"/>
              <a:t> </a:t>
            </a:r>
            <a:r>
              <a:rPr lang="en-US" altLang="en-US" sz="1800" dirty="0" err="1"/>
              <a:t>viên</a:t>
            </a:r>
            <a:r>
              <a:rPr lang="en-US" altLang="en-US" sz="1800" dirty="0"/>
              <a:t>,...</a:t>
            </a:r>
          </a:p>
        </p:txBody>
      </p:sp>
      <p:sp>
        <p:nvSpPr>
          <p:cNvPr id="11" name="TextBox 3">
            <a:extLst>
              <a:ext uri="{FF2B5EF4-FFF2-40B4-BE49-F238E27FC236}">
                <a16:creationId xmlns:a16="http://schemas.microsoft.com/office/drawing/2014/main" id="{AC780999-63CE-4C1C-87A5-43B18A898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0787" y="908006"/>
            <a:ext cx="27352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800" b="1" dirty="0" err="1"/>
              <a:t>Hạn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chế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của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đề</a:t>
            </a:r>
            <a:r>
              <a:rPr lang="en-US" altLang="en-US" sz="1800" b="1" dirty="0"/>
              <a:t> </a:t>
            </a:r>
            <a:r>
              <a:rPr lang="en-US" altLang="en-US" sz="1800" b="1" dirty="0" err="1"/>
              <a:t>tài</a:t>
            </a:r>
            <a:r>
              <a:rPr lang="en-US" altLang="en-US" sz="1800" b="1" dirty="0"/>
              <a:t>: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BE6FAFCF-0E0E-4F39-8A2C-F94394A621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8412" y="1277893"/>
            <a:ext cx="2665412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spcBef>
                <a:spcPct val="20000"/>
              </a:spcBef>
              <a:buClr>
                <a:schemeClr val="tx2"/>
              </a:buClr>
              <a:buFont typeface="Wingdings" panose="05000000000000000000" pitchFamily="2" charset="2"/>
              <a:buChar char="§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ClrTx/>
              <a:buFont typeface="Symbol" panose="05050102010706020507" pitchFamily="18" charset="2"/>
              <a:buChar char=""/>
            </a:pPr>
            <a:r>
              <a:rPr lang="en-US" altLang="en-US" sz="1800" dirty="0" err="1"/>
              <a:t>Chưa</a:t>
            </a:r>
            <a:r>
              <a:rPr lang="en-US" altLang="en-US" sz="1800" dirty="0"/>
              <a:t> </a:t>
            </a:r>
            <a:r>
              <a:rPr lang="en-US" altLang="en-US" sz="1800" dirty="0" err="1"/>
              <a:t>phân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quyền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người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dùng</a:t>
            </a:r>
            <a:r>
              <a:rPr lang="en-US" altLang="en-US" sz="1800" dirty="0"/>
              <a:t>.</a:t>
            </a:r>
          </a:p>
          <a:p>
            <a:pPr>
              <a:lnSpc>
                <a:spcPct val="150000"/>
              </a:lnSpc>
              <a:spcBef>
                <a:spcPct val="0"/>
              </a:spcBef>
              <a:buClrTx/>
              <a:buFont typeface="Symbol" panose="05050102010706020507" pitchFamily="18" charset="2"/>
              <a:buChar char=""/>
            </a:pPr>
            <a:r>
              <a:rPr lang="en-US" altLang="en-US" sz="1800" dirty="0" err="1"/>
              <a:t>Chưa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có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chức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năng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thống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kê</a:t>
            </a:r>
            <a:r>
              <a:rPr lang="en-US" altLang="en-US" sz="1800" dirty="0"/>
              <a:t>, </a:t>
            </a:r>
            <a:r>
              <a:rPr lang="en-US" altLang="en-US" sz="1800" dirty="0" err="1"/>
              <a:t>báo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cáo</a:t>
            </a:r>
            <a:r>
              <a:rPr lang="en-US" altLang="en-US" sz="1800" dirty="0"/>
              <a:t>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AFA497-3CF7-4AE2-9C01-B6C0F666458C}"/>
              </a:ext>
            </a:extLst>
          </p:cNvPr>
          <p:cNvSpPr txBox="1"/>
          <p:nvPr/>
        </p:nvSpPr>
        <p:spPr>
          <a:xfrm>
            <a:off x="103887" y="3988849"/>
            <a:ext cx="8389937" cy="1523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b="1" dirty="0" err="1">
                <a:latin typeface="Arial" charset="0"/>
              </a:rPr>
              <a:t>Hướng</a:t>
            </a:r>
            <a:r>
              <a:rPr lang="en-US" b="1" dirty="0">
                <a:latin typeface="Arial" charset="0"/>
              </a:rPr>
              <a:t> </a:t>
            </a:r>
            <a:r>
              <a:rPr lang="en-US" b="1" dirty="0" err="1">
                <a:latin typeface="Arial" charset="0"/>
              </a:rPr>
              <a:t>phát</a:t>
            </a:r>
            <a:r>
              <a:rPr lang="en-US" b="1" dirty="0">
                <a:latin typeface="Arial" charset="0"/>
              </a:rPr>
              <a:t> </a:t>
            </a:r>
            <a:r>
              <a:rPr lang="en-US" b="1" dirty="0" err="1">
                <a:latin typeface="Arial" charset="0"/>
              </a:rPr>
              <a:t>triển</a:t>
            </a:r>
            <a:r>
              <a:rPr lang="en-US" b="1" dirty="0">
                <a:latin typeface="Arial" charset="0"/>
              </a:rPr>
              <a:t>:</a:t>
            </a:r>
          </a:p>
          <a:p>
            <a:pPr marL="401638" indent="-284163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en-US" dirty="0" err="1">
                <a:latin typeface="Arial" charset="0"/>
              </a:rPr>
              <a:t>Phát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triển</a:t>
            </a:r>
            <a:r>
              <a:rPr lang="vi-VN" dirty="0">
                <a:latin typeface="Arial" charset="0"/>
              </a:rPr>
              <a:t> thêm </a:t>
            </a:r>
            <a:r>
              <a:rPr lang="vi-VN" dirty="0" err="1">
                <a:latin typeface="Arial" charset="0"/>
              </a:rPr>
              <a:t>các</a:t>
            </a:r>
            <a:r>
              <a:rPr lang="vi-VN" dirty="0">
                <a:latin typeface="Arial" charset="0"/>
              </a:rPr>
              <a:t> </a:t>
            </a:r>
            <a:r>
              <a:rPr lang="vi-VN" dirty="0" err="1">
                <a:latin typeface="Arial" charset="0"/>
              </a:rPr>
              <a:t>chức</a:t>
            </a:r>
            <a:r>
              <a:rPr lang="vi-VN" dirty="0">
                <a:latin typeface="Arial" charset="0"/>
              </a:rPr>
              <a:t> năng,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cải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thiện</a:t>
            </a:r>
            <a:r>
              <a:rPr lang="vi-VN" dirty="0">
                <a:latin typeface="Arial" charset="0"/>
              </a:rPr>
              <a:t> giao </a:t>
            </a:r>
            <a:r>
              <a:rPr lang="vi-VN" dirty="0" err="1">
                <a:latin typeface="Arial" charset="0"/>
              </a:rPr>
              <a:t>diện</a:t>
            </a:r>
            <a:r>
              <a:rPr lang="vi-VN" dirty="0">
                <a:latin typeface="Arial" charset="0"/>
              </a:rPr>
              <a:t> </a:t>
            </a:r>
            <a:r>
              <a:rPr lang="vi-VN" dirty="0" err="1">
                <a:latin typeface="Arial" charset="0"/>
              </a:rPr>
              <a:t>đẹp</a:t>
            </a:r>
            <a:r>
              <a:rPr lang="vi-VN" dirty="0">
                <a:latin typeface="Arial" charset="0"/>
              </a:rPr>
              <a:t> hơn </a:t>
            </a:r>
            <a:r>
              <a:rPr lang="vi-VN" dirty="0" err="1">
                <a:latin typeface="Arial" charset="0"/>
              </a:rPr>
              <a:t>để</a:t>
            </a:r>
            <a:r>
              <a:rPr lang="vi-VN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phù</a:t>
            </a:r>
            <a:r>
              <a:rPr lang="en-US" dirty="0">
                <a:latin typeface="Arial" charset="0"/>
              </a:rPr>
              <a:t> </a:t>
            </a:r>
            <a:r>
              <a:rPr lang="en-US" dirty="0" err="1">
                <a:latin typeface="Arial" charset="0"/>
              </a:rPr>
              <a:t>hợp</a:t>
            </a:r>
            <a:r>
              <a:rPr lang="vi-VN" dirty="0">
                <a:latin typeface="Arial" charset="0"/>
              </a:rPr>
              <a:t> </a:t>
            </a:r>
            <a:r>
              <a:rPr lang="vi-VN" dirty="0" err="1">
                <a:latin typeface="Arial" charset="0"/>
              </a:rPr>
              <a:t>với</a:t>
            </a:r>
            <a:r>
              <a:rPr lang="vi-VN" dirty="0">
                <a:latin typeface="Arial" charset="0"/>
              </a:rPr>
              <a:t> yêu </a:t>
            </a:r>
            <a:r>
              <a:rPr lang="vi-VN" dirty="0" err="1">
                <a:latin typeface="Arial" charset="0"/>
              </a:rPr>
              <a:t>cầu</a:t>
            </a:r>
            <a:r>
              <a:rPr lang="vi-VN" dirty="0">
                <a:latin typeface="Arial" charset="0"/>
              </a:rPr>
              <a:t> </a:t>
            </a:r>
            <a:r>
              <a:rPr lang="vi-VN" dirty="0" err="1">
                <a:latin typeface="Arial" charset="0"/>
              </a:rPr>
              <a:t>thực</a:t>
            </a:r>
            <a:r>
              <a:rPr lang="vi-VN" dirty="0">
                <a:latin typeface="Arial" charset="0"/>
              </a:rPr>
              <a:t> </a:t>
            </a:r>
            <a:r>
              <a:rPr lang="vi-VN" dirty="0" err="1">
                <a:latin typeface="Arial" charset="0"/>
              </a:rPr>
              <a:t>tế</a:t>
            </a:r>
            <a:r>
              <a:rPr lang="vi-VN" dirty="0">
                <a:latin typeface="Arial" charset="0"/>
              </a:rPr>
              <a:t> hơn.</a:t>
            </a:r>
            <a:endParaRPr lang="en-US" dirty="0">
              <a:latin typeface="Arial" charset="0"/>
            </a:endParaRPr>
          </a:p>
          <a:p>
            <a:pPr marL="171450" indent="-171450">
              <a:buFont typeface="Wingdings" panose="05000000000000000000" pitchFamily="2" charset="2"/>
              <a:buChar char="Ø"/>
              <a:defRPr/>
            </a:pPr>
            <a:endParaRPr lang="en-US" sz="1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4068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FEFEF-EE9E-409D-8EDA-13AFD546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71" y="2491530"/>
            <a:ext cx="7658100" cy="1402817"/>
          </a:xfrm>
        </p:spPr>
        <p:txBody>
          <a:bodyPr/>
          <a:lstStyle/>
          <a:p>
            <a:pPr algn="ctr"/>
            <a:r>
              <a:rPr lang="en-US" sz="6000" dirty="0">
                <a:solidFill>
                  <a:srgbClr val="0070C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 You  !</a:t>
            </a:r>
          </a:p>
        </p:txBody>
      </p:sp>
    </p:spTree>
    <p:extLst>
      <p:ext uri="{BB962C8B-B14F-4D97-AF65-F5344CB8AC3E}">
        <p14:creationId xmlns:p14="http://schemas.microsoft.com/office/powerpoint/2010/main" val="2261728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T Presentation template.potx" id="{511E03BE-EAEB-4743-A5CB-D2876A9DC662}" vid="{4CEDF3E2-1B19-443F-B9CA-585E14BC8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SlideBCKiemThu</Template>
  <TotalTime>300</TotalTime>
  <Words>335</Words>
  <Application>Microsoft Office PowerPoint</Application>
  <PresentationFormat>Trình chiếu Trên màn hình (4:3)</PresentationFormat>
  <Paragraphs>49</Paragraphs>
  <Slides>8</Slides>
  <Notes>0</Notes>
  <HiddenSlides>0</HiddenSlides>
  <MMClips>0</MMClips>
  <ScaleCrop>false</ScaleCrop>
  <HeadingPairs>
    <vt:vector size="8" baseType="variant">
      <vt:variant>
        <vt:lpstr>Phông được Dùng</vt:lpstr>
      </vt:variant>
      <vt:variant>
        <vt:i4>9</vt:i4>
      </vt:variant>
      <vt:variant>
        <vt:lpstr>Chủ đề</vt:lpstr>
      </vt:variant>
      <vt:variant>
        <vt:i4>1</vt:i4>
      </vt:variant>
      <vt:variant>
        <vt:lpstr>Máy chủ nhúng OLE</vt:lpstr>
      </vt:variant>
      <vt:variant>
        <vt:i4>1</vt:i4>
      </vt:variant>
      <vt:variant>
        <vt:lpstr>Tiêu đề Bản chiếu</vt:lpstr>
      </vt:variant>
      <vt:variant>
        <vt:i4>8</vt:i4>
      </vt:variant>
    </vt:vector>
  </HeadingPairs>
  <TitlesOfParts>
    <vt:vector size="19" baseType="lpstr">
      <vt:lpstr>Arial</vt:lpstr>
      <vt:lpstr>Calibri</vt:lpstr>
      <vt:lpstr>Calibri Light</vt:lpstr>
      <vt:lpstr>Helvetiva neue</vt:lpstr>
      <vt:lpstr>Roboto</vt:lpstr>
      <vt:lpstr>Symbol</vt:lpstr>
      <vt:lpstr>Times New Roman</vt:lpstr>
      <vt:lpstr>Verdana</vt:lpstr>
      <vt:lpstr>Wingdings</vt:lpstr>
      <vt:lpstr>Office Theme</vt:lpstr>
      <vt:lpstr>Paintbrush Picture</vt:lpstr>
      <vt:lpstr>BÁO CÁO ĐỒ ÁN 5</vt:lpstr>
      <vt:lpstr>Nội dung trình bày</vt:lpstr>
      <vt:lpstr>1.Lý do chọn đề tài, mục đích và yêu cầu</vt:lpstr>
      <vt:lpstr>2. Phân tích và thiết kế hệ thống</vt:lpstr>
      <vt:lpstr>2. Phân tích và thiết kế hệ thống</vt:lpstr>
      <vt:lpstr>3. Kết quả chương trình</vt:lpstr>
      <vt:lpstr>4. Tổng kết</vt:lpstr>
      <vt:lpstr>Thank You 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BÀI TẬP LỚN</dc:title>
  <dc:creator>Lý Văn Huy</dc:creator>
  <cp:lastModifiedBy>Lê Thanh Ngọc (10118414)</cp:lastModifiedBy>
  <cp:revision>19</cp:revision>
  <dcterms:created xsi:type="dcterms:W3CDTF">2021-11-10T00:39:34Z</dcterms:created>
  <dcterms:modified xsi:type="dcterms:W3CDTF">2022-01-17T12:48:42Z</dcterms:modified>
</cp:coreProperties>
</file>

<file path=docProps/thumbnail.jpeg>
</file>